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592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324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19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89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194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02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86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425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43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39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538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4C31E-DE3B-4F89-8EC6-86324D925A78}" type="datetimeFigureOut">
              <a:rPr lang="ko-KR" altLang="en-US" smtClean="0"/>
              <a:t>2020-08-19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755CD-5F8F-49D2-982E-E2E9A7552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89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736460"/>
              </p:ext>
            </p:extLst>
          </p:nvPr>
        </p:nvGraphicFramePr>
        <p:xfrm>
          <a:off x="0" y="322943"/>
          <a:ext cx="9144000" cy="41510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9931">
                  <a:extLst>
                    <a:ext uri="{9D8B030D-6E8A-4147-A177-3AD203B41FA5}">
                      <a16:colId xmlns:a16="http://schemas.microsoft.com/office/drawing/2014/main" val="2985316326"/>
                    </a:ext>
                  </a:extLst>
                </a:gridCol>
                <a:gridCol w="1515734">
                  <a:extLst>
                    <a:ext uri="{9D8B030D-6E8A-4147-A177-3AD203B41FA5}">
                      <a16:colId xmlns:a16="http://schemas.microsoft.com/office/drawing/2014/main" val="1038463291"/>
                    </a:ext>
                  </a:extLst>
                </a:gridCol>
                <a:gridCol w="1318733">
                  <a:extLst>
                    <a:ext uri="{9D8B030D-6E8A-4147-A177-3AD203B41FA5}">
                      <a16:colId xmlns:a16="http://schemas.microsoft.com/office/drawing/2014/main" val="78891893"/>
                    </a:ext>
                  </a:extLst>
                </a:gridCol>
                <a:gridCol w="2699658">
                  <a:extLst>
                    <a:ext uri="{9D8B030D-6E8A-4147-A177-3AD203B41FA5}">
                      <a16:colId xmlns:a16="http://schemas.microsoft.com/office/drawing/2014/main" val="2394085146"/>
                    </a:ext>
                  </a:extLst>
                </a:gridCol>
                <a:gridCol w="2989944">
                  <a:extLst>
                    <a:ext uri="{9D8B030D-6E8A-4147-A177-3AD203B41FA5}">
                      <a16:colId xmlns:a16="http://schemas.microsoft.com/office/drawing/2014/main" val="2447910784"/>
                    </a:ext>
                  </a:extLst>
                </a:gridCol>
              </a:tblGrid>
              <a:tr h="260564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u="none" strike="noStrike" dirty="0">
                          <a:effectLst/>
                          <a:latin typeface="+mn-ea"/>
                          <a:ea typeface="+mn-ea"/>
                        </a:rPr>
                        <a:t>301, 303</a:t>
                      </a:r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동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u="none" strike="noStrike" dirty="0">
                          <a:effectLst/>
                          <a:latin typeface="+mn-ea"/>
                          <a:ea typeface="+mn-ea"/>
                        </a:rPr>
                        <a:t>304, 305</a:t>
                      </a:r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동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u="none" strike="noStrike" dirty="0">
                          <a:effectLst/>
                          <a:latin typeface="+mn-ea"/>
                          <a:ea typeface="+mn-ea"/>
                        </a:rPr>
                        <a:t>302</a:t>
                      </a:r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동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u="none" strike="noStrike" dirty="0">
                          <a:effectLst/>
                          <a:latin typeface="+mn-ea"/>
                          <a:ea typeface="+mn-ea"/>
                        </a:rPr>
                        <a:t>306</a:t>
                      </a:r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동</a:t>
                      </a:r>
                      <a:r>
                        <a:rPr lang="en-US" altLang="ko-KR" sz="1000" b="1" u="none" strike="noStrike" dirty="0">
                          <a:effectLst/>
                          <a:latin typeface="+mn-ea"/>
                          <a:ea typeface="+mn-ea"/>
                        </a:rPr>
                        <a:t>, 307</a:t>
                      </a:r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동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4809260"/>
                  </a:ext>
                </a:extLst>
              </a:tr>
              <a:tr h="36869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면적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세대</a:t>
                      </a: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) 80.64㎡, 24.39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평형</a:t>
                      </a:r>
                      <a:b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방</a:t>
                      </a: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) 9.9㎡, 2.99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평형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세대</a:t>
                      </a: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) 108㎡, 27.7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평형</a:t>
                      </a:r>
                      <a:b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방</a:t>
                      </a:r>
                      <a:r>
                        <a:rPr lang="en-US" altLang="ko-KR" sz="1000" u="none" strike="noStrike">
                          <a:effectLst/>
                          <a:latin typeface="+mn-ea"/>
                          <a:ea typeface="+mn-ea"/>
                        </a:rPr>
                        <a:t>) 10.89㎡, 3.27</a:t>
                      </a:r>
                      <a:r>
                        <a:rPr lang="ko-KR" altLang="en-US" sz="1000" u="none" strike="noStrike">
                          <a:effectLst/>
                          <a:latin typeface="+mn-ea"/>
                          <a:ea typeface="+mn-ea"/>
                        </a:rPr>
                        <a:t>평형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세대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) 80.91㎡, 24.48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평형</a:t>
                      </a:r>
                      <a:b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방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) 8.1㎡, 2.45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평형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세대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) 109㎡, 33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평형</a:t>
                      </a:r>
                      <a:b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방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) 16.5㎡, 4.99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평형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539919"/>
                  </a:ext>
                </a:extLst>
              </a:tr>
              <a:tr h="254467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평면도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6757873"/>
                  </a:ext>
                </a:extLst>
              </a:tr>
              <a:tr h="32142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가구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벙커 침대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책상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의자 포함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),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거실 붙박이장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침대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싱글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),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옷장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책상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책장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의자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침대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싱글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),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옷장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책상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책장</a:t>
                      </a:r>
                      <a:r>
                        <a:rPr lang="en-US" altLang="ko-KR" sz="1000" u="none" strike="noStrike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u="none" strike="noStrike" dirty="0">
                          <a:effectLst/>
                          <a:latin typeface="+mn-ea"/>
                          <a:ea typeface="+mn-ea"/>
                        </a:rPr>
                        <a:t>의자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663152"/>
                  </a:ext>
                </a:extLst>
              </a:tr>
            </a:tbl>
          </a:graphicData>
        </a:graphic>
      </p:graphicFrame>
      <p:pic>
        <p:nvPicPr>
          <p:cNvPr id="6" name="image3.jpg" title="이미지"/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683759" y="1242332"/>
            <a:ext cx="2762250" cy="2647950"/>
          </a:xfrm>
          <a:prstGeom prst="rect">
            <a:avLst/>
          </a:prstGeom>
          <a:noFill/>
        </p:spPr>
      </p:pic>
      <p:pic>
        <p:nvPicPr>
          <p:cNvPr id="10" name="image7.jpg"/>
          <p:cNvPicPr preferRelativeResize="0"/>
          <p:nvPr/>
        </p:nvPicPr>
        <p:blipFill>
          <a:blip r:embed="rId3" cstate="print"/>
          <a:stretch>
            <a:fillRect/>
          </a:stretch>
        </p:blipFill>
        <p:spPr>
          <a:xfrm>
            <a:off x="3573802" y="1418545"/>
            <a:ext cx="2524126" cy="2247900"/>
          </a:xfrm>
          <a:prstGeom prst="rect">
            <a:avLst/>
          </a:prstGeom>
          <a:noFill/>
        </p:spPr>
      </p:pic>
      <p:pic>
        <p:nvPicPr>
          <p:cNvPr id="11" name="image8.jpg"/>
          <p:cNvPicPr preferRelativeResize="0"/>
          <p:nvPr/>
        </p:nvPicPr>
        <p:blipFill>
          <a:blip r:embed="rId4" cstate="print"/>
          <a:stretch>
            <a:fillRect/>
          </a:stretch>
        </p:blipFill>
        <p:spPr>
          <a:xfrm>
            <a:off x="6298292" y="1466170"/>
            <a:ext cx="2686050" cy="22002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597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407592"/>
              </p:ext>
            </p:extLst>
          </p:nvPr>
        </p:nvGraphicFramePr>
        <p:xfrm>
          <a:off x="0" y="387594"/>
          <a:ext cx="9143998" cy="37207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7225">
                  <a:extLst>
                    <a:ext uri="{9D8B030D-6E8A-4147-A177-3AD203B41FA5}">
                      <a16:colId xmlns:a16="http://schemas.microsoft.com/office/drawing/2014/main" val="1349031153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683570541"/>
                    </a:ext>
                  </a:extLst>
                </a:gridCol>
                <a:gridCol w="2009775">
                  <a:extLst>
                    <a:ext uri="{9D8B030D-6E8A-4147-A177-3AD203B41FA5}">
                      <a16:colId xmlns:a16="http://schemas.microsoft.com/office/drawing/2014/main" val="4954455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3256470415"/>
                    </a:ext>
                  </a:extLst>
                </a:gridCol>
                <a:gridCol w="2362198">
                  <a:extLst>
                    <a:ext uri="{9D8B030D-6E8A-4147-A177-3AD203B41FA5}">
                      <a16:colId xmlns:a16="http://schemas.microsoft.com/office/drawing/2014/main" val="660243150"/>
                    </a:ext>
                  </a:extLst>
                </a:gridCol>
              </a:tblGrid>
              <a:tr h="34190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ko-KR" altLang="en-US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기혼자숙소</a:t>
                      </a:r>
                      <a:r>
                        <a:rPr lang="en-US" altLang="ko-K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원룸</a:t>
                      </a:r>
                      <a:r>
                        <a:rPr lang="en-US" altLang="ko-K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en-US" altLang="ko-KR" sz="1000" b="1" u="none" strike="noStrike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ko-KR" altLang="en-US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기혼자숙소</a:t>
                      </a:r>
                      <a:r>
                        <a:rPr lang="en-US" altLang="ko-K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투룸</a:t>
                      </a:r>
                      <a:r>
                        <a:rPr lang="en-US" altLang="ko-K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en-US" altLang="ko-KR" sz="1000" b="1" u="none" strike="noStrike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309</a:t>
                      </a:r>
                      <a:r>
                        <a:rPr lang="ko-KR" altLang="en-US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동</a:t>
                      </a:r>
                      <a:r>
                        <a:rPr lang="en-US" altLang="ko-KR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일반호실</a:t>
                      </a:r>
                      <a:r>
                        <a:rPr lang="en-US" altLang="ko-KR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309</a:t>
                      </a:r>
                      <a:r>
                        <a:rPr lang="ko-KR" altLang="en-US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동</a:t>
                      </a:r>
                      <a:r>
                        <a:rPr lang="en-US" altLang="ko-KR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(13</a:t>
                      </a:r>
                      <a:r>
                        <a:rPr lang="ko-KR" altLang="en-US" sz="10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호라인</a:t>
                      </a:r>
                      <a:r>
                        <a:rPr lang="en-US" altLang="ko-KR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970041"/>
                  </a:ext>
                </a:extLst>
              </a:tr>
              <a:tr h="34190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면적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1000" u="none" strike="noStrike" kern="120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u="none" strike="noStrike" kern="120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세대</a:t>
                      </a:r>
                      <a:r>
                        <a:rPr lang="en-US" altLang="ko-KR" sz="1000" u="none" strike="noStrike" kern="120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 28.24㎡, 8.54</a:t>
                      </a:r>
                      <a:r>
                        <a:rPr lang="ko-KR" altLang="en-US" sz="1000" u="none" strike="noStrike" kern="120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평형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세대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 44.41㎡, 13.43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평형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세대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 22.06㎡, 6.67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평형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세대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 36㎡, 10.89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평형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3051898"/>
                  </a:ext>
                </a:extLst>
              </a:tr>
              <a:tr h="2695071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평면도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en-US" sz="1000" u="none" strike="noStrike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en-US" sz="1000" u="none" strike="noStrike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en-US" sz="1000" u="none" strike="noStrike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en-US" sz="1000" u="none" strike="noStrike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897520"/>
                  </a:ext>
                </a:extLst>
              </a:tr>
              <a:tr h="34190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  <a:latin typeface="+mn-ea"/>
                          <a:ea typeface="+mn-ea"/>
                        </a:rPr>
                        <a:t>가구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침대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퀸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붙박이장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책상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책장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의자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침대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퀸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옷장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책상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책장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의자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침대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옷장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상부장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책상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책장</a:t>
                      </a:r>
                      <a:r>
                        <a:rPr lang="en-US" altLang="ko-K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의자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42891"/>
                  </a:ext>
                </a:extLst>
              </a:tr>
            </a:tbl>
          </a:graphicData>
        </a:graphic>
      </p:graphicFrame>
      <p:pic>
        <p:nvPicPr>
          <p:cNvPr id="7" name="image4.jpg" title="이미지"/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857930" y="1180417"/>
            <a:ext cx="1628775" cy="2543175"/>
          </a:xfrm>
          <a:prstGeom prst="rect">
            <a:avLst/>
          </a:prstGeom>
          <a:noFill/>
        </p:spPr>
      </p:pic>
      <p:pic>
        <p:nvPicPr>
          <p:cNvPr id="8" name="image5.jpg" title="이미지"/>
          <p:cNvPicPr preferRelativeResize="0"/>
          <p:nvPr/>
        </p:nvPicPr>
        <p:blipFill>
          <a:blip r:embed="rId3" cstate="print"/>
          <a:stretch>
            <a:fillRect/>
          </a:stretch>
        </p:blipFill>
        <p:spPr>
          <a:xfrm>
            <a:off x="2807750" y="1232806"/>
            <a:ext cx="1724025" cy="2371725"/>
          </a:xfrm>
          <a:prstGeom prst="rect">
            <a:avLst/>
          </a:prstGeom>
          <a:noFill/>
        </p:spPr>
      </p:pic>
      <p:pic>
        <p:nvPicPr>
          <p:cNvPr id="9" name="image6.jpg" title="이미지"/>
          <p:cNvPicPr preferRelativeResize="0"/>
          <p:nvPr/>
        </p:nvPicPr>
        <p:blipFill>
          <a:blip r:embed="rId4" cstate="print"/>
          <a:stretch>
            <a:fillRect/>
          </a:stretch>
        </p:blipFill>
        <p:spPr>
          <a:xfrm>
            <a:off x="4970986" y="1266142"/>
            <a:ext cx="1485900" cy="2305050"/>
          </a:xfrm>
          <a:prstGeom prst="rect">
            <a:avLst/>
          </a:prstGeom>
          <a:noFill/>
        </p:spPr>
      </p:pic>
      <p:pic>
        <p:nvPicPr>
          <p:cNvPr id="12" name="image9.jpg"/>
          <p:cNvPicPr preferRelativeResize="0"/>
          <p:nvPr/>
        </p:nvPicPr>
        <p:blipFill>
          <a:blip r:embed="rId5" cstate="print"/>
          <a:stretch>
            <a:fillRect/>
          </a:stretch>
        </p:blipFill>
        <p:spPr>
          <a:xfrm>
            <a:off x="6896098" y="1661430"/>
            <a:ext cx="2143125" cy="1514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3838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</TotalTime>
  <Words>208</Words>
  <Application>Microsoft Office PowerPoint</Application>
  <PresentationFormat>화면 슬라이드 쇼(4:3)</PresentationFormat>
  <Paragraphs>49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KSY</cp:lastModifiedBy>
  <cp:revision>6</cp:revision>
  <dcterms:created xsi:type="dcterms:W3CDTF">2020-08-18T02:26:13Z</dcterms:created>
  <dcterms:modified xsi:type="dcterms:W3CDTF">2020-08-19T00:40:43Z</dcterms:modified>
</cp:coreProperties>
</file>